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8629" autoAdjust="0"/>
  </p:normalViewPr>
  <p:slideViewPr>
    <p:cSldViewPr>
      <p:cViewPr varScale="1">
        <p:scale>
          <a:sx n="67" d="100"/>
          <a:sy n="67" d="100"/>
        </p:scale>
        <p:origin x="-29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6D48E7-1227-4DA3-A838-36BFB8C1804F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BC8945-112F-495B-B0D4-987F54F03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25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Imagine that you find yourself</a:t>
            </a:r>
            <a:r>
              <a:rPr lang="en-US" baseline="0" dirty="0" smtClean="0"/>
              <a:t> in this situation, c</a:t>
            </a:r>
            <a:r>
              <a:rPr lang="en-US" dirty="0" smtClean="0"/>
              <a:t>ould</a:t>
            </a:r>
            <a:r>
              <a:rPr lang="en-US" baseline="0" dirty="0" smtClean="0"/>
              <a:t> you see a reason to seek ethics advice?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so, what questions might you ask?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 any of the principles in your book seem to be implicated by this scenario?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 any rules come to mind?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C8945-112F-495B-B0D4-987F54F03F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14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steps</a:t>
            </a:r>
            <a:r>
              <a:rPr lang="en-US" baseline="0" dirty="0" smtClean="0"/>
              <a:t> do you take to manage this situation?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questions do you ask?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you seek ethics advice, what information do you provide to your ethics official?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C8945-112F-495B-B0D4-987F54F03FE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28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Despite your</a:t>
            </a:r>
            <a:r>
              <a:rPr lang="en-US" baseline="0" dirty="0" smtClean="0"/>
              <a:t> severing of all financial ties, it is important to avoid the appearance of partiality.  We must be mindful not to use public office for private gain.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C8945-112F-495B-B0D4-987F54F03FE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128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 that subpart E creates a “covered relationship” with a former employer for 1 year</a:t>
            </a:r>
            <a:r>
              <a:rPr lang="en-US" baseline="0" dirty="0" smtClean="0"/>
              <a:t> even absent ongoing financial ties.</a:t>
            </a:r>
          </a:p>
          <a:p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smtClean="0"/>
              <a:t>Consider explaining the 208 implications of ongoing financial ties </a:t>
            </a:r>
          </a:p>
          <a:p>
            <a:endParaRPr lang="en-US" baseline="0" dirty="0" smtClean="0"/>
          </a:p>
          <a:p>
            <a:r>
              <a:rPr lang="en-US" baseline="0" dirty="0" smtClean="0"/>
              <a:t>Remind employees that they should not use public office or non-public information for the benefit or detriment </a:t>
            </a:r>
            <a:r>
              <a:rPr lang="en-US" baseline="0" smtClean="0"/>
              <a:t>of others.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C8945-112F-495B-B0D4-987F54F03FE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20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/>
          <p:nvPr/>
        </p:nvSpPr>
        <p:spPr bwMode="auto">
          <a:xfrm>
            <a:off x="8838008" y="1189204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6685" y="1143294"/>
            <a:ext cx="527577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6685" y="5537926"/>
            <a:ext cx="527577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6685" y="6314441"/>
            <a:ext cx="1197467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srgbClr val="F5F5F5"/>
                </a:solidFill>
              </a:rPr>
              <a:pPr/>
              <a:t>1/19/2016</a:t>
            </a:fld>
            <a:endParaRPr lang="en-US">
              <a:solidFill>
                <a:srgbClr val="F5F5F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50444" y="6314441"/>
            <a:ext cx="3842012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F5F5F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1416217"/>
            <a:ext cx="305991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1D1A1D"/>
                </a:solidFill>
              </a:rPr>
              <a:pPr/>
              <a:t>‹#›</a:t>
            </a:fld>
            <a:endParaRPr lang="en-US">
              <a:solidFill>
                <a:srgbClr val="1D1A1D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80391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8911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 xmlns="">
        <p15:guide id="4294967295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0" y="640080"/>
            <a:ext cx="4686299" cy="55841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83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/>
          <p:nvPr/>
        </p:nvSpPr>
        <p:spPr bwMode="auto">
          <a:xfrm>
            <a:off x="8838008" y="5380580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93074" y="642931"/>
            <a:ext cx="1835003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42933"/>
            <a:ext cx="5303009" cy="46781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02140" y="5927132"/>
            <a:ext cx="2861142" cy="365125"/>
          </a:xfrm>
        </p:spPr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2140" y="6315950"/>
            <a:ext cx="2861142" cy="365125"/>
          </a:xfrm>
        </p:spPr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5607593"/>
            <a:ext cx="305991" cy="365125"/>
          </a:xfrm>
        </p:spPr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" y="6199730"/>
            <a:ext cx="7695008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998719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4294967295" pos="64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12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8838008" y="1393748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755" y="2571723"/>
            <a:ext cx="6222491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0755" y="1393748"/>
            <a:ext cx="6301072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7216" y="6314440"/>
            <a:ext cx="1197467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0755" y="6314441"/>
            <a:ext cx="4860170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1620761"/>
            <a:ext cx="305991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1" y="6178167"/>
            <a:ext cx="7683245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87198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4294967295" pos="645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0" y="540628"/>
            <a:ext cx="4686300" cy="24889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3712467"/>
            <a:ext cx="4686300" cy="24822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224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7784"/>
            <a:ext cx="2873502" cy="49560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558065"/>
            <a:ext cx="4684014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526671"/>
            <a:ext cx="4684014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6200" y="3700826"/>
            <a:ext cx="46863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86200" y="4669432"/>
            <a:ext cx="4684014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73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71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704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5479"/>
            <a:ext cx="2879082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64147"/>
            <a:ext cx="46863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2621513"/>
            <a:ext cx="2879082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536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214" y="557261"/>
            <a:ext cx="288036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43350" y="1"/>
            <a:ext cx="462915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9214" y="2621512"/>
            <a:ext cx="288036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585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/>
          <p:cNvSpPr/>
          <p:nvPr/>
        </p:nvSpPr>
        <p:spPr bwMode="auto">
          <a:xfrm>
            <a:off x="8838008" y="5380580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559678"/>
            <a:ext cx="2875430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569066"/>
            <a:ext cx="4686299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1" y="5930061"/>
            <a:ext cx="286114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1" y="6314441"/>
            <a:ext cx="286114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8008" y="5607593"/>
            <a:ext cx="3059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99730"/>
            <a:ext cx="337185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023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4294967295" pos="2832">
          <p15:clr>
            <a:srgbClr val="F26B43"/>
          </p15:clr>
        </p15:guide>
        <p15:guide id="4294967295" pos="480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pos="7200">
          <p15:clr>
            <a:srgbClr val="F26B43"/>
          </p15:clr>
        </p15:guide>
        <p15:guide id="429496729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113" y="2011959"/>
            <a:ext cx="8617176" cy="2746483"/>
          </a:xfrm>
        </p:spPr>
        <p:txBody>
          <a:bodyPr>
            <a:noAutofit/>
          </a:bodyPr>
          <a:lstStyle/>
          <a:p>
            <a:pPr algn="l">
              <a:lnSpc>
                <a:spcPts val="5300"/>
              </a:lnSpc>
            </a:pPr>
            <a: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do </a:t>
            </a:r>
            <a:r>
              <a:rPr lang="en-US" sz="72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</a:t>
            </a:r>
            <a:r>
              <a:rPr lang="en-US" sz="72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Think</a:t>
            </a:r>
            <a:r>
              <a:rPr lang="en-US" sz="115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US" sz="115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2937" y="5681710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921416" y="3778409"/>
            <a:ext cx="10420792" cy="1655762"/>
          </a:xfrm>
        </p:spPr>
        <p:txBody>
          <a:bodyPr>
            <a:normAutofit fontScale="70000" lnSpcReduction="20000"/>
          </a:bodyPr>
          <a:lstStyle/>
          <a:p>
            <a:r>
              <a:rPr lang="en-US" sz="24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started work at &lt;agency&gt; about nine months ago.  You left a </a:t>
            </a:r>
          </a:p>
          <a:p>
            <a:r>
              <a:rPr lang="en-US" sz="24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position with ABC Company over a major management disagreement.  </a:t>
            </a:r>
          </a:p>
          <a:p>
            <a:r>
              <a:rPr lang="en-US" sz="24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cut all ties with the company, forfeited your options, and accepted a </a:t>
            </a:r>
          </a:p>
          <a:p>
            <a:r>
              <a:rPr lang="en-US" sz="24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smaller severance to ensure you never had to deal with ABC again.  &lt;Agency&gt; </a:t>
            </a:r>
          </a:p>
          <a:p>
            <a:r>
              <a:rPr lang="en-US" sz="24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has asked you to work on gathering specifications for an enterprise </a:t>
            </a:r>
          </a:p>
          <a:p>
            <a:r>
              <a:rPr lang="en-US" sz="24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IT procurement.  You know that this is the sort of project ABC might bid on.  </a:t>
            </a:r>
            <a:endParaRPr lang="en-US" sz="2200" i="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9769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113" y="2011959"/>
            <a:ext cx="8617176" cy="2746483"/>
          </a:xfrm>
        </p:spPr>
        <p:txBody>
          <a:bodyPr>
            <a:noAutofit/>
          </a:bodyPr>
          <a:lstStyle/>
          <a:p>
            <a:pPr algn="l">
              <a:lnSpc>
                <a:spcPts val="5300"/>
              </a:lnSpc>
            </a:pPr>
            <a: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do </a:t>
            </a:r>
            <a:r>
              <a:rPr lang="en-US" sz="72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</a:t>
            </a:r>
            <a:r>
              <a:rPr lang="en-US" sz="72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do</a:t>
            </a:r>
            <a:r>
              <a:rPr lang="en-US" sz="115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US" sz="115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2937" y="5681710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921416" y="3778409"/>
            <a:ext cx="10420792" cy="1655762"/>
          </a:xfrm>
        </p:spPr>
        <p:txBody>
          <a:bodyPr>
            <a:normAutofit fontScale="70000" lnSpcReduction="20000"/>
          </a:bodyPr>
          <a:lstStyle/>
          <a:p>
            <a:r>
              <a:rPr lang="en-US" sz="24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started work at &lt;agency&gt; about nine months ago.  You left a </a:t>
            </a:r>
          </a:p>
          <a:p>
            <a:r>
              <a:rPr lang="en-US" sz="24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position with ABC Company over a major management disagreement.  </a:t>
            </a:r>
          </a:p>
          <a:p>
            <a:r>
              <a:rPr lang="en-US" sz="24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cut all ties with the company, forfeited your options, and accepted a </a:t>
            </a:r>
          </a:p>
          <a:p>
            <a:r>
              <a:rPr lang="en-US" sz="24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smaller severance to ensure you never had to deal with ABC again.  &lt;Agency&gt; </a:t>
            </a:r>
          </a:p>
          <a:p>
            <a:r>
              <a:rPr lang="en-US" sz="24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has asked you to work on gathering specifications for an enterprise </a:t>
            </a:r>
          </a:p>
          <a:p>
            <a:r>
              <a:rPr lang="en-US" sz="24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IT procurement.  You know that this is the sort of project ABC might bid on.  </a:t>
            </a:r>
            <a:endParaRPr lang="en-US" sz="2200" i="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3468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143000" y="2819400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ETHICS PRINCIPLES</a:t>
            </a:r>
            <a:endParaRPr lang="en-US" sz="240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843888" y="2590800"/>
            <a:ext cx="3574364" cy="335280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63204" y="2814935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ETHICS RULES</a:t>
            </a:r>
            <a:endParaRPr lang="en-US" sz="2400" dirty="0">
              <a:solidFill>
                <a:schemeClr val="bg2">
                  <a:lumMod val="75000"/>
                  <a:lumOff val="2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629933" y="2590800"/>
            <a:ext cx="3574364" cy="3352800"/>
          </a:xfrm>
          <a:prstGeom prst="roundRect">
            <a:avLst/>
          </a:prstGeom>
          <a:noFill/>
          <a:ln w="38100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8200" y="3581400"/>
            <a:ext cx="350858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Loyalty to Law</a:t>
            </a:r>
          </a:p>
          <a:p>
            <a:endParaRPr lang="en-US" sz="2400" b="1" dirty="0"/>
          </a:p>
          <a:p>
            <a:r>
              <a:rPr lang="en-US" sz="2400" b="1" dirty="0" smtClean="0"/>
              <a:t>Selfless Service</a:t>
            </a:r>
          </a:p>
          <a:p>
            <a:endParaRPr lang="en-US" sz="2400" b="1" dirty="0"/>
          </a:p>
          <a:p>
            <a:r>
              <a:rPr lang="en-US" sz="2400" b="1" dirty="0" smtClean="0">
                <a:solidFill>
                  <a:schemeClr val="tx1">
                    <a:lumMod val="50000"/>
                  </a:schemeClr>
                </a:solidFill>
              </a:rPr>
              <a:t>Responsible Stewardship</a:t>
            </a:r>
            <a:endParaRPr lang="en-US" sz="16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7" name="Subtitle 2"/>
          <p:cNvSpPr>
            <a:spLocks noGrp="1"/>
          </p:cNvSpPr>
          <p:nvPr>
            <p:ph type="subTitle" idx="1"/>
          </p:nvPr>
        </p:nvSpPr>
        <p:spPr>
          <a:xfrm>
            <a:off x="609600" y="838200"/>
            <a:ext cx="10420792" cy="1655762"/>
          </a:xfrm>
        </p:spPr>
        <p:txBody>
          <a:bodyPr>
            <a:normAutofit fontScale="70000" lnSpcReduction="20000"/>
          </a:bodyPr>
          <a:lstStyle/>
          <a:p>
            <a:r>
              <a:rPr lang="en-US" sz="24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started work at &lt;agency&gt; about nine months ago.  You left a </a:t>
            </a:r>
          </a:p>
          <a:p>
            <a:r>
              <a:rPr lang="en-US" sz="24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position with ABC Company over a major management disagreement.  </a:t>
            </a:r>
          </a:p>
          <a:p>
            <a:r>
              <a:rPr lang="en-US" sz="24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cut all ties with the company, forfeited your options, and accepted a </a:t>
            </a:r>
          </a:p>
          <a:p>
            <a:r>
              <a:rPr lang="en-US" sz="24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smaller severance to ensure you never had to deal with ABC again.  &lt;Agency&gt; </a:t>
            </a:r>
          </a:p>
          <a:p>
            <a:r>
              <a:rPr lang="en-US" sz="24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has asked you to work on gathering specifications for an enterprise </a:t>
            </a:r>
          </a:p>
          <a:p>
            <a:r>
              <a:rPr lang="en-US" sz="24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IT procurement.  You know that this is the sort of project ABC might bid on.  </a:t>
            </a:r>
            <a:endParaRPr lang="en-US" sz="2200" i="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00600" y="3580723"/>
            <a:ext cx="4420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Subpart E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Subpart G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Financial Disclosure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69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143000" y="2819400"/>
            <a:ext cx="330526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ETHICS PRINCIPLES</a:t>
            </a:r>
            <a:endParaRPr lang="en-US" sz="2400" dirty="0">
              <a:solidFill>
                <a:schemeClr val="bg2">
                  <a:lumMod val="75000"/>
                  <a:lumOff val="2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843888" y="2590800"/>
            <a:ext cx="3574364" cy="3352800"/>
          </a:xfrm>
          <a:prstGeom prst="roundRect">
            <a:avLst/>
          </a:prstGeom>
          <a:noFill/>
          <a:ln w="38100">
            <a:solidFill>
              <a:schemeClr val="bg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63204" y="2814935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ETHICS RULES</a:t>
            </a:r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629933" y="2590800"/>
            <a:ext cx="3574364" cy="335280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38200" y="3581400"/>
            <a:ext cx="3508589" cy="193899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Loyalty to Law</a:t>
            </a:r>
          </a:p>
          <a:p>
            <a:endParaRPr lang="en-US" sz="2400" b="1" dirty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Selfless Service</a:t>
            </a:r>
          </a:p>
          <a:p>
            <a:endParaRPr lang="en-US" sz="2400" b="1" dirty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Responsible Stewardship</a:t>
            </a:r>
            <a:endParaRPr lang="en-US" sz="1600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00600" y="3580723"/>
            <a:ext cx="4420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Subpart E</a:t>
            </a:r>
          </a:p>
          <a:p>
            <a:r>
              <a:rPr lang="en-US" dirty="0" smtClean="0"/>
              <a:t>Subpart G</a:t>
            </a:r>
          </a:p>
          <a:p>
            <a:r>
              <a:rPr lang="en-US" dirty="0" smtClean="0"/>
              <a:t>Financial Disclosure</a:t>
            </a:r>
            <a:endParaRPr lang="en-US" dirty="0"/>
          </a:p>
        </p:txBody>
      </p:sp>
      <p:sp>
        <p:nvSpPr>
          <p:cNvPr id="33" name="Subtitle 2"/>
          <p:cNvSpPr txBox="1">
            <a:spLocks/>
          </p:cNvSpPr>
          <p:nvPr/>
        </p:nvSpPr>
        <p:spPr>
          <a:xfrm>
            <a:off x="609600" y="838200"/>
            <a:ext cx="10420792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You started work at &lt;agency&gt; about nine months ago.  You left a 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position with ABC Company over a major management disagreement.  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You cut all ties with the company, forfeited your options, and accepted a 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smaller severance to ensure you never had to deal with ABC again.  &lt;Agency&gt; 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has asked you to work on gathering specifications for an enterprise 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IT procurement.  You know that this is the sort of project ABC might bid on.  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9769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Headlines" id="{3841520A-25F2-4EB8-BE4C-611DB5ABEED9}" vid="{ECD25A4C-D97E-4C12-84B1-63580BFFAE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1595</TotalTime>
  <Words>233</Words>
  <Application>Microsoft Office PowerPoint</Application>
  <PresentationFormat>On-screen Show (4:3)</PresentationFormat>
  <Paragraphs>67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Headlines</vt:lpstr>
      <vt:lpstr>What do you Think?</vt:lpstr>
      <vt:lpstr>What do you do?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you Think?</dc:title>
  <dc:creator>Education</dc:creator>
  <cp:lastModifiedBy>Patrick Shepherd</cp:lastModifiedBy>
  <cp:revision>15</cp:revision>
  <dcterms:created xsi:type="dcterms:W3CDTF">2015-12-28T14:43:10Z</dcterms:created>
  <dcterms:modified xsi:type="dcterms:W3CDTF">2016-01-20T14:46:10Z</dcterms:modified>
</cp:coreProperties>
</file>